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2" autoAdjust="0"/>
    <p:restoredTop sz="94660"/>
  </p:normalViewPr>
  <p:slideViewPr>
    <p:cSldViewPr snapToGrid="0">
      <p:cViewPr>
        <p:scale>
          <a:sx n="118" d="100"/>
          <a:sy n="118" d="100"/>
        </p:scale>
        <p:origin x="1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FA238-E090-4C20-AED6-0640CC630DBE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FE045-36D8-4FC2-AAA2-5A55041E536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506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Replace</a:t>
            </a:r>
            <a:r>
              <a:rPr lang="nl-NL" dirty="0"/>
              <a:t> traffic light </a:t>
            </a:r>
            <a:r>
              <a:rPr lang="nl-NL" dirty="0" err="1"/>
              <a:t>with</a:t>
            </a:r>
            <a:r>
              <a:rPr lang="nl-NL" dirty="0"/>
              <a:t> one color </a:t>
            </a:r>
            <a:r>
              <a:rPr lang="nl-NL" dirty="0" err="1"/>
              <a:t>changing</a:t>
            </a:r>
            <a:r>
              <a:rPr lang="nl-NL" dirty="0"/>
              <a:t> </a:t>
            </a:r>
            <a:r>
              <a:rPr lang="nl-NL" dirty="0" err="1"/>
              <a:t>bulb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CFE045-36D8-4FC2-AAA2-5A55041E536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081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FF99B-8B81-4422-A219-87693725F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F5BAC8-49A1-4C6E-91B1-84B5C3677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11BCC5-66E3-4254-9605-B35EAE29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7A49CB-93DD-42F8-BA4E-0C1FFA3C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599C3B-01BC-4054-8163-6086F1EC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088056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41BD6-D98E-46D2-8B1F-C513E5EE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CBDE3F6-D342-400F-9345-EE2E98069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0FA32C-563A-4150-9F0D-E177458D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52AFBF-0F6F-4C75-9DE7-54606C0F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9A7E27-A8BB-47FB-8F32-0B26D97C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7261717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296D3E9-087D-4534-95DD-9A4E5B22AF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3729184-3E25-4AC2-AEEB-BF9CD1DF9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0078268-6F79-4B05-A2DD-9424EDEE7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65BF43-1B7D-4864-965B-FDCBC42BE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DBF050-1D26-49E0-884F-90CB2F49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2772138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757F76-34C4-4620-9FE2-7826C968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DB5D1-0318-4B26-AB02-A885DC532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A8542C1-F279-4489-ADEB-E156E5407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69071-723F-408F-8AE1-B9A38887D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6E52F9-6FF5-41B0-899F-1AA8DC780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4785002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D53F8-C84D-407C-9E29-7DF11F34D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0AF981-FFFA-457A-B95E-80EBC9FBC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62B5DDD-E390-43D5-AF03-4C0B7BA3C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9487E2-0BF6-4D7F-A4CC-14A7F094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E1DF5E-2DA3-47EC-8E2E-C51F4206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2045282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8D945-8AE5-4201-A4B5-69E27778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D89771-1136-43AB-8B97-7199A1A8C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0A74BF1-1F48-47AC-958B-5219A551D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135D76C-E9C2-4D39-A1CC-E4E907BEC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531C708-4013-4BC3-B87E-3E5837EF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BEEBA9C-2AD7-432E-931E-3130A92E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5720776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83681-C0CD-4DFB-9FAC-D62322CF8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5C63702-290D-448A-99D1-196CEB4DF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2BF9161-1AF9-4842-9E99-406FDD7B8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9CFB56D-C253-4F7A-A51A-3F19EDC11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004C772-267A-4C97-A5FD-390E2517E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45953DB-B077-4EE6-8892-5E7F8A99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E6EFF98-57F0-4AE9-A2C0-918824A6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67035BD-1D15-41BC-8588-B79E5D31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9901227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C1A66E-D572-42FA-BBC9-ECD548AE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DB3F46-146D-470F-BE17-F2D797D0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AC324BE-7789-4877-9B70-DC2C004E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FF78712-F57E-4EA2-AABB-315EA273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602164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F185B99-17CA-4DE3-82ED-251F79BC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35394AC-F056-4A6E-B99F-FA486BBB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3020BA6-07DD-4CE6-A969-593F7120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2877150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BCF27-27FF-4590-9FC9-FD58A327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078EB9-FEB4-45B0-8DB3-0F779501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83E6F6B-443D-4200-AED9-74B12A50A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5525633-C8D0-44F1-80E2-032777C5B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7CE687D-329C-46A9-AB9D-66FC44A30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BFFC342-2AE7-4353-82C3-FACACD52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4266988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1687C-84C7-4B80-953D-A6D5DFED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27D4DB9-0B8C-4E9A-B29B-E17399D3A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9FF16DC-6FB2-4C88-8CBB-B7E06B96E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F3D4C8A-9F87-48D5-A460-6390A6EE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328D7E3-7FD8-4D0F-B381-DB531346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46C939-3140-474B-BD29-A04BEAE2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393217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E665340-0C87-476A-9D06-88991CBC3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D44253-B3D7-4972-B08D-76D83D11E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7E1A66-B280-4E5D-84DC-B027D1ECA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A223E-169E-4B13-8AF6-4EFF75677BD5}" type="datetimeFigureOut">
              <a:rPr lang="nl-NL" smtClean="0"/>
              <a:t>21-6-2018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5D43C56-4354-4471-B0DB-336AF8079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9A8C70-8D0A-4316-BF02-380C9DA9A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836CA-B5D5-4A20-BAB2-A230FAEF469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206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kop, object, zitten, binnen&#10;&#10;Beschrijving is gegenereerd met zeer hoge betrouwbaarheid">
            <a:extLst>
              <a:ext uri="{FF2B5EF4-FFF2-40B4-BE49-F238E27FC236}">
                <a16:creationId xmlns:a16="http://schemas.microsoft.com/office/drawing/2014/main" id="{AEB9E6E2-CF93-4949-AA70-3937A0A0F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1" t="-1387" r="20053"/>
          <a:stretch/>
        </p:blipFill>
        <p:spPr>
          <a:xfrm>
            <a:off x="10803834" y="1059219"/>
            <a:ext cx="2776331" cy="4739083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21197E-4D0A-42BC-8AF6-BC5A28333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34064"/>
            <a:ext cx="5244945" cy="1229553"/>
          </a:xfrm>
        </p:spPr>
        <p:txBody>
          <a:bodyPr anchor="t">
            <a:normAutofit/>
          </a:bodyPr>
          <a:lstStyle/>
          <a:p>
            <a:pPr algn="l"/>
            <a:r>
              <a:rPr lang="nl-NL" sz="5400" dirty="0">
                <a:latin typeface="Oswald" panose="02000603000000000000" pitchFamily="2" charset="0"/>
              </a:rPr>
              <a:t>FADE ALERT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FB503FD-7AB8-4D41-A0AF-E53B907C9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547" y="3120886"/>
            <a:ext cx="3787206" cy="408515"/>
          </a:xfrm>
        </p:spPr>
        <p:txBody>
          <a:bodyPr anchor="b">
            <a:normAutofit/>
          </a:bodyPr>
          <a:lstStyle/>
          <a:p>
            <a:pPr algn="l"/>
            <a:r>
              <a:rPr lang="nl-NL" sz="2000" dirty="0">
                <a:latin typeface="Oswald" panose="02000603000000000000" pitchFamily="2" charset="0"/>
              </a:rPr>
              <a:t>ALERTED BY ALERTING</a:t>
            </a:r>
          </a:p>
        </p:txBody>
      </p:sp>
      <p:pic>
        <p:nvPicPr>
          <p:cNvPr id="1026" name="Picture 2" descr="https://lh6.googleusercontent.com/bJQfqlJj_NkkTeD_dreUWyEhh01T2ydHrkOHqIS8bukUwG_umo718U7dPTs9Th82RPEIx2ygFVHDGfpW34SZR3Sn12HcgmA0Z040Y6rIyTjDYkN7pjueDlx4djkoZfme8fzF2qe7">
            <a:extLst>
              <a:ext uri="{FF2B5EF4-FFF2-40B4-BE49-F238E27FC236}">
                <a16:creationId xmlns:a16="http://schemas.microsoft.com/office/drawing/2014/main" id="{47DA0CE8-3596-4FC5-B4DA-09557092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973097"/>
            <a:ext cx="1148085" cy="88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fontys logo">
            <a:extLst>
              <a:ext uri="{FF2B5EF4-FFF2-40B4-BE49-F238E27FC236}">
                <a16:creationId xmlns:a16="http://schemas.microsoft.com/office/drawing/2014/main" id="{87C71BBC-3250-4CFF-9E90-25A50D10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4" y="6124555"/>
            <a:ext cx="1098448" cy="68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3D34D1E-388B-4284-9855-216053C8D046}"/>
              </a:ext>
            </a:extLst>
          </p:cNvPr>
          <p:cNvSpPr txBox="1"/>
          <p:nvPr/>
        </p:nvSpPr>
        <p:spPr>
          <a:xfrm rot="3908717">
            <a:off x="2935038" y="3289660"/>
            <a:ext cx="7312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latin typeface="Oswald" panose="02000603000000000000" pitchFamily="2" charset="0"/>
              </a:rPr>
              <a:t>EMIL KARAMIHOV     NAGI ELTURKI     TUDOR CIOATA     ANDERS TOFTE     BART POUWELS</a:t>
            </a:r>
          </a:p>
        </p:txBody>
      </p:sp>
    </p:spTree>
    <p:extLst>
      <p:ext uri="{BB962C8B-B14F-4D97-AF65-F5344CB8AC3E}">
        <p14:creationId xmlns:p14="http://schemas.microsoft.com/office/powerpoint/2010/main" val="533538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AF2F6-F43E-4B6E-8296-A12E66EA9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29" y="396676"/>
            <a:ext cx="9965635" cy="1325563"/>
          </a:xfrm>
        </p:spPr>
        <p:txBody>
          <a:bodyPr/>
          <a:lstStyle/>
          <a:p>
            <a:r>
              <a:rPr lang="nl-NL" dirty="0">
                <a:latin typeface="Oswald" panose="02000603000000000000" pitchFamily="2" charset="0"/>
              </a:rPr>
              <a:t>INDEX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8EE981-F1AF-4D6B-B110-43ED7B9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8430" y="1722239"/>
            <a:ext cx="9965634" cy="4351338"/>
          </a:xfrm>
        </p:spPr>
        <p:txBody>
          <a:bodyPr/>
          <a:lstStyle/>
          <a:p>
            <a:r>
              <a:rPr lang="nl-NL" dirty="0">
                <a:latin typeface="Helvetica" panose="020B0604020202030204" pitchFamily="34" charset="0"/>
              </a:rPr>
              <a:t>Problem</a:t>
            </a:r>
          </a:p>
          <a:p>
            <a:r>
              <a:rPr lang="nl-NL" dirty="0">
                <a:latin typeface="Helvetica" panose="020B0604020202030204" pitchFamily="34" charset="0"/>
              </a:rPr>
              <a:t>Concept</a:t>
            </a:r>
          </a:p>
          <a:p>
            <a:r>
              <a:rPr lang="en-US" dirty="0">
                <a:latin typeface="Helvetica" panose="020B0604020202030204" pitchFamily="34" charset="0"/>
              </a:rPr>
              <a:t>Benefits</a:t>
            </a:r>
          </a:p>
          <a:p>
            <a:r>
              <a:rPr lang="en-US" dirty="0">
                <a:latin typeface="Helvetica" panose="020B0604020202030204" pitchFamily="34" charset="0"/>
              </a:rPr>
              <a:t>Scenario’s</a:t>
            </a:r>
            <a:endParaRPr lang="nl-NL" dirty="0">
              <a:latin typeface="Helvetica" panose="020B0604020202030204" pitchFamily="34" charset="0"/>
            </a:endParaRPr>
          </a:p>
          <a:p>
            <a:r>
              <a:rPr lang="nl-NL" dirty="0">
                <a:latin typeface="Helvetica" panose="020B0604020202030204" pitchFamily="34" charset="0"/>
              </a:rPr>
              <a:t>Demo</a:t>
            </a:r>
          </a:p>
          <a:p>
            <a:endParaRPr lang="nl-NL" dirty="0">
              <a:latin typeface="Helvetica" panose="020B0604020202030204" pitchFamily="34" charset="0"/>
            </a:endParaRPr>
          </a:p>
          <a:p>
            <a:endParaRPr lang="nl-NL" dirty="0">
              <a:latin typeface="Helvetica" panose="020B0604020202030204" pitchFamily="34" charset="0"/>
            </a:endParaRPr>
          </a:p>
          <a:p>
            <a:pPr marL="0" indent="0">
              <a:buNone/>
            </a:pPr>
            <a:endParaRPr lang="nl-NL" dirty="0">
              <a:latin typeface="Helvetica" panose="020B0604020202030204" pitchFamily="34" charset="0"/>
            </a:endParaRPr>
          </a:p>
        </p:txBody>
      </p:sp>
      <p:pic>
        <p:nvPicPr>
          <p:cNvPr id="4" name="Afbeelding 3" descr="Afbeelding met kop, object, zitten, binnen&#10;&#10;Beschrijving is gegenereerd met zeer hoge betrouwbaarheid">
            <a:extLst>
              <a:ext uri="{FF2B5EF4-FFF2-40B4-BE49-F238E27FC236}">
                <a16:creationId xmlns:a16="http://schemas.microsoft.com/office/drawing/2014/main" id="{C86C838C-D1FA-47FD-9F16-C22AD4882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1" t="-1387" r="20053"/>
          <a:stretch/>
        </p:blipFill>
        <p:spPr>
          <a:xfrm>
            <a:off x="-1388166" y="1059458"/>
            <a:ext cx="2776331" cy="4739083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B8CDD21E-824A-4A18-867B-10F24DA1C0F3}"/>
              </a:ext>
            </a:extLst>
          </p:cNvPr>
          <p:cNvSpPr/>
          <p:nvPr/>
        </p:nvSpPr>
        <p:spPr>
          <a:xfrm rot="18000000">
            <a:off x="4253440" y="2389238"/>
            <a:ext cx="9119225" cy="20795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D262C9D-21AA-4A3C-BBC0-02A749BD6080}"/>
              </a:ext>
            </a:extLst>
          </p:cNvPr>
          <p:cNvSpPr/>
          <p:nvPr/>
        </p:nvSpPr>
        <p:spPr>
          <a:xfrm rot="18000000">
            <a:off x="7313513" y="1365443"/>
            <a:ext cx="9297431" cy="58660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1126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kop, object, zitten, binnen&#10;&#10;Beschrijving is gegenereerd met zeer hoge betrouwbaarheid">
            <a:extLst>
              <a:ext uri="{FF2B5EF4-FFF2-40B4-BE49-F238E27FC236}">
                <a16:creationId xmlns:a16="http://schemas.microsoft.com/office/drawing/2014/main" id="{E9A82A48-F0B5-49F8-97D0-AE06D549F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1" t="-1387" r="20053"/>
          <a:stretch/>
        </p:blipFill>
        <p:spPr>
          <a:xfrm>
            <a:off x="10816752" y="1220010"/>
            <a:ext cx="2750495" cy="46949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598B56-977C-4696-A6DC-2F0C5FFA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632" y="365125"/>
            <a:ext cx="6848168" cy="1325563"/>
          </a:xfrm>
        </p:spPr>
        <p:txBody>
          <a:bodyPr/>
          <a:lstStyle/>
          <a:p>
            <a:r>
              <a:rPr lang="nl-NL" dirty="0">
                <a:latin typeface="Oswald" panose="02000603000000000000" pitchFamily="2" charset="0"/>
              </a:rPr>
              <a:t>PROBLEM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E06BF6-BA8A-4182-9FB9-A1BAF705D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631" y="1824188"/>
            <a:ext cx="6311121" cy="851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Helvetica" panose="020B0604020202030204" pitchFamily="34" charset="0"/>
              </a:rPr>
              <a:t>Define</a:t>
            </a:r>
            <a:r>
              <a:rPr lang="nl-NL" sz="2000" i="1" dirty="0">
                <a:latin typeface="Helvetica" panose="020B0604020202030204" pitchFamily="34" charset="0"/>
              </a:rPr>
              <a:t> your alerting </a:t>
            </a:r>
            <a:r>
              <a:rPr lang="en-US" sz="2000" i="1" dirty="0">
                <a:latin typeface="Helvetica" panose="020B0604020202030204" pitchFamily="34" charset="0"/>
              </a:rPr>
              <a:t>application</a:t>
            </a:r>
            <a:r>
              <a:rPr lang="nl-NL" sz="2000" i="1" dirty="0">
                <a:latin typeface="Helvetica" panose="020B0604020202030204" pitchFamily="34" charset="0"/>
              </a:rPr>
              <a:t>, including different levels of alerts resulting in different </a:t>
            </a:r>
            <a:r>
              <a:rPr lang="en-US" sz="2000" i="1" noProof="1">
                <a:latin typeface="Helvetica" panose="020B0604020202030204" pitchFamily="34" charset="0"/>
              </a:rPr>
              <a:t>user</a:t>
            </a:r>
            <a:r>
              <a:rPr lang="nl-NL" sz="2000" i="1" dirty="0">
                <a:latin typeface="Helvetica" panose="020B0604020202030204" pitchFamily="34" charset="0"/>
              </a:rPr>
              <a:t> interactions.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9D7DD08-F1E2-449F-AD39-C0C9A391ADAC}"/>
              </a:ext>
            </a:extLst>
          </p:cNvPr>
          <p:cNvSpPr/>
          <p:nvPr/>
        </p:nvSpPr>
        <p:spPr>
          <a:xfrm rot="3600000">
            <a:off x="-1041224" y="2426108"/>
            <a:ext cx="9119225" cy="20795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1D57B4A-AB5F-4CD1-A281-141F95942C0F}"/>
              </a:ext>
            </a:extLst>
          </p:cNvPr>
          <p:cNvSpPr/>
          <p:nvPr/>
        </p:nvSpPr>
        <p:spPr>
          <a:xfrm rot="3600000">
            <a:off x="-6470115" y="911742"/>
            <a:ext cx="12374880" cy="70978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641E5964-89AE-44F5-80BC-9E38CCC92B31}"/>
              </a:ext>
            </a:extLst>
          </p:cNvPr>
          <p:cNvSpPr txBox="1">
            <a:spLocks/>
          </p:cNvSpPr>
          <p:nvPr/>
        </p:nvSpPr>
        <p:spPr>
          <a:xfrm>
            <a:off x="5550305" y="2822973"/>
            <a:ext cx="6848169" cy="851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2000" dirty="0">
                <a:latin typeface="Helvetica" panose="020B0604020202030204" pitchFamily="34" charset="0"/>
              </a:rPr>
              <a:t>Different levels of alerts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F5D6640-80D0-44A0-95F0-4DED834E882F}"/>
              </a:ext>
            </a:extLst>
          </p:cNvPr>
          <p:cNvSpPr txBox="1">
            <a:spLocks/>
          </p:cNvSpPr>
          <p:nvPr/>
        </p:nvSpPr>
        <p:spPr>
          <a:xfrm>
            <a:off x="5550306" y="3674181"/>
            <a:ext cx="6848169" cy="851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2000" dirty="0">
                <a:latin typeface="Helvetica" panose="020B0604020202030204" pitchFamily="34" charset="0"/>
              </a:rPr>
              <a:t>Different options of alerting</a:t>
            </a:r>
          </a:p>
        </p:txBody>
      </p:sp>
    </p:spTree>
    <p:extLst>
      <p:ext uri="{BB962C8B-B14F-4D97-AF65-F5344CB8AC3E}">
        <p14:creationId xmlns:p14="http://schemas.microsoft.com/office/powerpoint/2010/main" val="20373371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kop, object, zitten, binnen&#10;&#10;Beschrijving is gegenereerd met zeer hoge betrouwbaarheid">
            <a:extLst>
              <a:ext uri="{FF2B5EF4-FFF2-40B4-BE49-F238E27FC236}">
                <a16:creationId xmlns:a16="http://schemas.microsoft.com/office/drawing/2014/main" id="{E8AD6525-4D63-4D04-ABA6-733BCD7372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1" t="-1387" r="20053"/>
          <a:stretch/>
        </p:blipFill>
        <p:spPr>
          <a:xfrm>
            <a:off x="-1375248" y="1224664"/>
            <a:ext cx="2750495" cy="4694982"/>
          </a:xfrm>
          <a:prstGeom prst="rect">
            <a:avLst/>
          </a:prstGeom>
        </p:spPr>
      </p:pic>
      <p:pic>
        <p:nvPicPr>
          <p:cNvPr id="5" name="Afbeelding 4" descr="Afbeelding met licht, object&#10;&#10;Beschrijving is gegenereerd met zeer hoge betrouwbaarheid">
            <a:extLst>
              <a:ext uri="{FF2B5EF4-FFF2-40B4-BE49-F238E27FC236}">
                <a16:creationId xmlns:a16="http://schemas.microsoft.com/office/drawing/2014/main" id="{A898D149-7B64-4688-A706-31DC7F0F7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2146" y="304800"/>
            <a:ext cx="6040793" cy="6040793"/>
          </a:xfrm>
          <a:prstGeom prst="rect">
            <a:avLst/>
          </a:prstGeom>
        </p:spPr>
      </p:pic>
      <p:pic>
        <p:nvPicPr>
          <p:cNvPr id="7" name="Tijdelijke aanduiding voor inhoud 6" descr="Afbeelding met licht, object&#10;&#10;Beschrijving is gegenereerd met hoge betrouwbaarheid">
            <a:extLst>
              <a:ext uri="{FF2B5EF4-FFF2-40B4-BE49-F238E27FC236}">
                <a16:creationId xmlns:a16="http://schemas.microsoft.com/office/drawing/2014/main" id="{6AD7F56E-7A8C-4E7C-87CB-5FB9BA0CD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8021" y="304793"/>
            <a:ext cx="6040800" cy="60408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C4C8EA-D662-4636-9A6B-CD468B3BA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365125"/>
            <a:ext cx="9133113" cy="1325563"/>
          </a:xfrm>
        </p:spPr>
        <p:txBody>
          <a:bodyPr/>
          <a:lstStyle/>
          <a:p>
            <a:r>
              <a:rPr lang="en-US" dirty="0">
                <a:latin typeface="Oswald" panose="02000603000000000000" pitchFamily="2" charset="0"/>
              </a:rPr>
              <a:t>CONCEPT</a:t>
            </a:r>
            <a:endParaRPr lang="nl-NL" dirty="0">
              <a:latin typeface="Oswald" panose="02000603000000000000" pitchFamily="2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A421072-3213-4914-9C97-B04A00B4D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2153" y="304793"/>
            <a:ext cx="6040800" cy="6040800"/>
          </a:xfrm>
          <a:prstGeom prst="rect">
            <a:avLst/>
          </a:prstGeom>
        </p:spPr>
      </p:pic>
      <p:pic>
        <p:nvPicPr>
          <p:cNvPr id="11" name="Afbeelding 10" descr="Afbeelding met object, licht&#10;&#10;Beschrijving is gegenereerd met hoge betrouwbaarheid">
            <a:extLst>
              <a:ext uri="{FF2B5EF4-FFF2-40B4-BE49-F238E27FC236}">
                <a16:creationId xmlns:a16="http://schemas.microsoft.com/office/drawing/2014/main" id="{9F6D932F-60CB-4535-9CEC-A44292E99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2153" y="304793"/>
            <a:ext cx="6040800" cy="6040800"/>
          </a:xfrm>
          <a:prstGeom prst="rect">
            <a:avLst/>
          </a:prstGeom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B9D8B5C4-B4B2-4793-897E-D003F52EED3D}"/>
              </a:ext>
            </a:extLst>
          </p:cNvPr>
          <p:cNvSpPr/>
          <p:nvPr/>
        </p:nvSpPr>
        <p:spPr>
          <a:xfrm rot="18000000">
            <a:off x="3937078" y="2682285"/>
            <a:ext cx="9119225" cy="20795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2DE91C0-DFBD-4EB7-B7B2-9FD304A27DB5}"/>
              </a:ext>
            </a:extLst>
          </p:cNvPr>
          <p:cNvSpPr/>
          <p:nvPr/>
        </p:nvSpPr>
        <p:spPr>
          <a:xfrm rot="18000000">
            <a:off x="6171736" y="1066319"/>
            <a:ext cx="12374880" cy="70978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F0E7D6FB-1A44-4F72-95D8-AF1B62558402}"/>
              </a:ext>
            </a:extLst>
          </p:cNvPr>
          <p:cNvSpPr txBox="1"/>
          <p:nvPr/>
        </p:nvSpPr>
        <p:spPr>
          <a:xfrm>
            <a:off x="2206171" y="2075543"/>
            <a:ext cx="6662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30204" pitchFamily="34" charset="0"/>
              </a:rPr>
              <a:t>Fading status lights</a:t>
            </a:r>
          </a:p>
          <a:p>
            <a:endParaRPr lang="en-US" sz="2000" dirty="0">
              <a:latin typeface="Helvetica" panose="020B0604020202030204" pitchFamily="34" charset="0"/>
            </a:endParaRPr>
          </a:p>
          <a:p>
            <a:r>
              <a:rPr lang="en-US" sz="2000" dirty="0">
                <a:latin typeface="Helvetica" panose="020B0604020202030204" pitchFamily="34" charset="0"/>
              </a:rPr>
              <a:t>Different stages of production</a:t>
            </a:r>
          </a:p>
          <a:p>
            <a:endParaRPr lang="en-US" sz="2000" dirty="0">
              <a:latin typeface="Helvetica" panose="020B0604020202030204" pitchFamily="34" charset="0"/>
            </a:endParaRPr>
          </a:p>
          <a:p>
            <a:r>
              <a:rPr lang="en-US" sz="2000" dirty="0">
                <a:latin typeface="Helvetica" panose="020B0604020202030204" pitchFamily="34" charset="0"/>
              </a:rPr>
              <a:t>Paper &amp; Ink</a:t>
            </a:r>
          </a:p>
          <a:p>
            <a:endParaRPr lang="nl-NL" sz="2000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39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9EBAE-8532-42C9-8FEE-79C3A75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419" y="506866"/>
            <a:ext cx="5222617" cy="1325563"/>
          </a:xfrm>
        </p:spPr>
        <p:txBody>
          <a:bodyPr/>
          <a:lstStyle/>
          <a:p>
            <a:r>
              <a:rPr lang="en-US" dirty="0">
                <a:latin typeface="Oswald" panose="02000603000000000000" pitchFamily="2" charset="0"/>
              </a:rPr>
              <a:t>BENEFITS</a:t>
            </a:r>
            <a:endParaRPr lang="nl-NL" dirty="0">
              <a:latin typeface="Oswald" panose="02000603000000000000" pitchFamily="2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672AD3-00F8-4494-A019-D94870A3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99796"/>
            <a:ext cx="52577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Helvetica" panose="020B0604020202030204" pitchFamily="34" charset="0"/>
              </a:rPr>
              <a:t>Overview</a:t>
            </a:r>
          </a:p>
          <a:p>
            <a:pPr marL="0" indent="0">
              <a:buNone/>
            </a:pPr>
            <a:endParaRPr lang="en-US" sz="2000" dirty="0">
              <a:latin typeface="Helvetica" panose="020B060402020203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" panose="020B0604020202030204" pitchFamily="34" charset="0"/>
              </a:rPr>
              <a:t>Planning</a:t>
            </a:r>
          </a:p>
          <a:p>
            <a:pPr marL="0" indent="0">
              <a:buNone/>
            </a:pPr>
            <a:endParaRPr lang="en-US" sz="2000" dirty="0">
              <a:latin typeface="Helvetica" panose="020B060402020203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Helvetica" panose="020B0604020202030204" pitchFamily="34" charset="0"/>
              </a:rPr>
              <a:t>Prevention instead of treatment</a:t>
            </a:r>
            <a:endParaRPr lang="nl-NL" sz="2000" dirty="0">
              <a:latin typeface="Helvetica" panose="020B0604020202030204" pitchFamily="34" charset="0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4703BF7-8EC0-4E66-835A-9EE818274628}"/>
              </a:ext>
            </a:extLst>
          </p:cNvPr>
          <p:cNvSpPr/>
          <p:nvPr/>
        </p:nvSpPr>
        <p:spPr>
          <a:xfrm rot="3600000">
            <a:off x="-867151" y="2812916"/>
            <a:ext cx="9119225" cy="20795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69A031E-2BC6-4633-9200-BC911D534EA5}"/>
              </a:ext>
            </a:extLst>
          </p:cNvPr>
          <p:cNvSpPr/>
          <p:nvPr/>
        </p:nvSpPr>
        <p:spPr>
          <a:xfrm rot="3600000">
            <a:off x="-6223459" y="1385632"/>
            <a:ext cx="12374880" cy="70978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2626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4AF2F6-F43E-4B6E-8296-A12E66EA9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29" y="396676"/>
            <a:ext cx="9965635" cy="1325563"/>
          </a:xfrm>
        </p:spPr>
        <p:txBody>
          <a:bodyPr/>
          <a:lstStyle/>
          <a:p>
            <a:r>
              <a:rPr lang="nl-NL" dirty="0">
                <a:latin typeface="Oswald" panose="02000603000000000000" pitchFamily="2" charset="0"/>
              </a:rPr>
              <a:t>SCENARIO’S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CDD21E-824A-4A18-867B-10F24DA1C0F3}"/>
              </a:ext>
            </a:extLst>
          </p:cNvPr>
          <p:cNvSpPr/>
          <p:nvPr/>
        </p:nvSpPr>
        <p:spPr>
          <a:xfrm rot="18000000">
            <a:off x="4253440" y="2389238"/>
            <a:ext cx="9119225" cy="20795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D262C9D-21AA-4A3C-BBC0-02A749BD6080}"/>
              </a:ext>
            </a:extLst>
          </p:cNvPr>
          <p:cNvSpPr/>
          <p:nvPr/>
        </p:nvSpPr>
        <p:spPr>
          <a:xfrm rot="18000000">
            <a:off x="7313513" y="1365443"/>
            <a:ext cx="9297431" cy="58660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Afbeelding 9" descr="Afbeelding met gebouw, binnen, vloer&#10;&#10;Beschrijving is gegenereerd met zeer hoge betrouwbaarheid">
            <a:extLst>
              <a:ext uri="{FF2B5EF4-FFF2-40B4-BE49-F238E27FC236}">
                <a16:creationId xmlns:a16="http://schemas.microsoft.com/office/drawing/2014/main" id="{B05228AC-0209-404F-A44D-28E70268C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67" y="1524000"/>
            <a:ext cx="8777465" cy="4937324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4C084DC1-50BB-45CA-81AF-FE659A359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67" y="1524000"/>
            <a:ext cx="8777465" cy="493732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E11EFAA-DE53-4A5C-8C1E-881AFA405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67" y="1524000"/>
            <a:ext cx="8777465" cy="4937324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5AFA3DD-B990-48F1-A3D4-5524ED281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66" y="1524000"/>
            <a:ext cx="8777465" cy="4937324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A8BFEA7F-8E5F-44CF-B901-7C738C3A2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65" y="1524000"/>
            <a:ext cx="8777465" cy="493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097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9EBAE-8532-42C9-8FEE-79C3A756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419" y="506866"/>
            <a:ext cx="5222617" cy="1325563"/>
          </a:xfrm>
        </p:spPr>
        <p:txBody>
          <a:bodyPr/>
          <a:lstStyle/>
          <a:p>
            <a:r>
              <a:rPr lang="en-US" dirty="0">
                <a:latin typeface="Oswald" panose="02000603000000000000" pitchFamily="2" charset="0"/>
              </a:rPr>
              <a:t>DEMO</a:t>
            </a:r>
            <a:endParaRPr lang="nl-NL" dirty="0">
              <a:latin typeface="Oswald" panose="02000603000000000000" pitchFamily="2" charset="0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4703BF7-8EC0-4E66-835A-9EE818274628}"/>
              </a:ext>
            </a:extLst>
          </p:cNvPr>
          <p:cNvSpPr/>
          <p:nvPr/>
        </p:nvSpPr>
        <p:spPr>
          <a:xfrm rot="3600000">
            <a:off x="-867151" y="2812916"/>
            <a:ext cx="9119225" cy="20795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69A031E-2BC6-4633-9200-BC911D534EA5}"/>
              </a:ext>
            </a:extLst>
          </p:cNvPr>
          <p:cNvSpPr/>
          <p:nvPr/>
        </p:nvSpPr>
        <p:spPr>
          <a:xfrm rot="3600000">
            <a:off x="-6223459" y="1385632"/>
            <a:ext cx="12374880" cy="70978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18722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</TotalTime>
  <Words>75</Words>
  <Application>Microsoft Office PowerPoint</Application>
  <PresentationFormat>Breedbeeld</PresentationFormat>
  <Paragraphs>30</Paragraphs>
  <Slides>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Oswald</vt:lpstr>
      <vt:lpstr>Kantoorthema</vt:lpstr>
      <vt:lpstr>FADE ALERT</vt:lpstr>
      <vt:lpstr>INDEX</vt:lpstr>
      <vt:lpstr>PROBLEM</vt:lpstr>
      <vt:lpstr>CONCEPT</vt:lpstr>
      <vt:lpstr>BENEFITS</vt:lpstr>
      <vt:lpstr>SCENARIO’S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FADE ALERT?</dc:title>
  <dc:creator>Bart Pouwels</dc:creator>
  <cp:lastModifiedBy>Bart Pouwels</cp:lastModifiedBy>
  <cp:revision>15</cp:revision>
  <dcterms:created xsi:type="dcterms:W3CDTF">2018-06-20T16:37:37Z</dcterms:created>
  <dcterms:modified xsi:type="dcterms:W3CDTF">2018-06-21T11:14:06Z</dcterms:modified>
</cp:coreProperties>
</file>